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604" r:id="rId3"/>
    <p:sldId id="696" r:id="rId4"/>
    <p:sldId id="642" r:id="rId5"/>
    <p:sldId id="605" r:id="rId6"/>
    <p:sldId id="606" r:id="rId7"/>
    <p:sldId id="609" r:id="rId8"/>
    <p:sldId id="705" r:id="rId9"/>
    <p:sldId id="706" r:id="rId10"/>
    <p:sldId id="707" r:id="rId11"/>
    <p:sldId id="708" r:id="rId12"/>
    <p:sldId id="709" r:id="rId13"/>
    <p:sldId id="699" r:id="rId14"/>
    <p:sldId id="710" r:id="rId15"/>
    <p:sldId id="71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f66a021b-d193-40af-b0f4-db603faa7a33}">
          <p14:sldIdLst>
            <p14:sldId id="604"/>
            <p14:sldId id="696"/>
            <p14:sldId id="642"/>
            <p14:sldId id="605"/>
            <p14:sldId id="606"/>
            <p14:sldId id="609"/>
          </p14:sldIdLst>
        </p14:section>
        <p14:section name="无标题节" id="{69e2edc2-6a1e-4f7d-9ae3-7488de9b3df4}">
          <p14:sldIdLst>
            <p14:sldId id="705"/>
            <p14:sldId id="706"/>
            <p14:sldId id="707"/>
            <p14:sldId id="708"/>
            <p14:sldId id="709"/>
            <p14:sldId id="699"/>
            <p14:sldId id="710"/>
            <p14:sldId id="71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2B8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67318-4079-4308-9681-1BBB0D86BDB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79C32-6A6E-49E3-B467-4AFC164E737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804F3-C726-4D90-8899-D5C5E528BD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2489-FC98-473E-B744-C95859C75F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08050" y="2382520"/>
            <a:ext cx="7491095" cy="2298065"/>
          </a:xfrm>
        </p:spPr>
        <p:txBody>
          <a:bodyPr>
            <a:no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4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登陆方式：</a:t>
            </a:r>
            <a:br>
              <a:rPr lang="en-US" altLang="zh-CN" sz="2700" dirty="0"/>
            </a:br>
            <a:r>
              <a:rPr lang="en-US" altLang="zh-CN" sz="2700" dirty="0"/>
              <a:t>  </a:t>
            </a: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      手机号码</a:t>
            </a:r>
            <a:r>
              <a:rPr lang="en-US" altLang="zh-CN" sz="2000" b="1" dirty="0" smtClean="0">
                <a:latin typeface="+mn-lt"/>
                <a:ea typeface="+mn-ea"/>
                <a:cs typeface="+mn-cs"/>
              </a:rPr>
              <a:t>+</a:t>
            </a: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验证码（手机号</a:t>
            </a:r>
            <a:r>
              <a:rPr lang="en-US" altLang="zh-CN" sz="2000" b="1" dirty="0" smtClean="0">
                <a:latin typeface="+mn-lt"/>
                <a:ea typeface="+mn-ea"/>
                <a:cs typeface="+mn-cs"/>
              </a:rPr>
              <a:t>+</a:t>
            </a: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密码）的方式免费登录。</a:t>
            </a:r>
            <a:r>
              <a:rPr lang="en-US" sz="2000" dirty="0"/>
              <a:t>   </a:t>
            </a:r>
            <a:r>
              <a:rPr lang="zh-CN" altLang="en-US" sz="2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br>
              <a:rPr lang="zh-CN" altLang="en-US" sz="2700" dirty="0">
                <a:sym typeface="+mn-ea"/>
              </a:rPr>
            </a:br>
            <a:r>
              <a:rPr lang="zh-CN" altLang="en-US" sz="2700" dirty="0">
                <a:sym typeface="+mn-ea"/>
              </a:rPr>
              <a:t>      </a:t>
            </a:r>
            <a:r>
              <a:rPr lang="zh-CN" altLang="en-US" sz="24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登录网址：</a:t>
            </a:r>
            <a:br>
              <a:rPr lang="en-US" altLang="zh-CN" sz="2700" dirty="0">
                <a:sym typeface="+mn-ea"/>
              </a:rPr>
            </a:br>
            <a:r>
              <a:rPr lang="en-US" altLang="zh-CN" sz="2700" dirty="0">
                <a:sym typeface="+mn-ea"/>
              </a:rPr>
              <a:t>  </a:t>
            </a:r>
            <a:r>
              <a:rPr lang="zh-CN" altLang="en-US" sz="2000" b="1" dirty="0" smtClean="0">
                <a:latin typeface="+mn-lt"/>
                <a:ea typeface="+mn-ea"/>
                <a:cs typeface="+mn-cs"/>
                <a:sym typeface="+mn-ea"/>
              </a:rPr>
              <a:t>       https://ghtjnb.acftu.org/</a:t>
            </a:r>
            <a:endParaRPr lang="zh-CN" altLang="en-US" sz="2000" b="1" dirty="0" smtClean="0"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827080" y="592427"/>
            <a:ext cx="7491222" cy="12306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altLang="zh-CN" sz="3300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700" dirty="0">
              <a:solidFill>
                <a:srgbClr val="3366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39545" y="763270"/>
            <a:ext cx="6264275" cy="105981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统一社会信用代码“代用码”说明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1045" y="1932305"/>
            <a:ext cx="7662545" cy="41376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报表填写完毕后，先后进行 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逻辑检查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合理性检查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汇总核查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4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7" name="图片 6" descr="45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650" y="1825625"/>
            <a:ext cx="7886065" cy="223393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789045"/>
            <a:ext cx="1257300" cy="8096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190" y="4059555"/>
            <a:ext cx="1200150" cy="7810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845" y="3789045"/>
            <a:ext cx="3970655" cy="2387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4480" y="1223645"/>
            <a:ext cx="8575675" cy="3996690"/>
          </a:xfrm>
        </p:spPr>
        <p:txBody>
          <a:bodyPr>
            <a:noAutofit/>
          </a:bodyPr>
          <a:lstStyle/>
          <a:p>
            <a:pPr algn="l"/>
            <a:br>
              <a:rPr lang="zh-CN" altLang="en-US" sz="27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27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为什么要汇总核查：</a:t>
            </a:r>
            <a:b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br>
              <a:rPr lang="en-US" altLang="zh-CN" sz="2700" dirty="0"/>
            </a:br>
            <a:r>
              <a:rPr lang="en-US" altLang="zh-CN" sz="2000" dirty="0"/>
              <a:t>1.</a:t>
            </a:r>
            <a:r>
              <a:rPr lang="zh-CN" altLang="en-US" sz="2000" dirty="0"/>
              <a:t>汇总核查是什么：今年指标和去年的变化百分比，如果</a:t>
            </a:r>
            <a:r>
              <a:rPr lang="zh-CN" altLang="en-US" sz="20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超出全总设置的警戒线，需要逐一填写说明</a:t>
            </a:r>
            <a:br>
              <a:rPr lang="en-US" altLang="zh-CN" sz="20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br>
              <a:rPr lang="en-US" altLang="zh-CN" sz="2000" dirty="0"/>
            </a:br>
            <a:r>
              <a:rPr lang="en-US" altLang="zh-CN" sz="2000" dirty="0"/>
              <a:t>2.</a:t>
            </a:r>
            <a:r>
              <a:rPr lang="zh-CN" altLang="en-US" sz="2000" dirty="0"/>
              <a:t>汇总核查的前提：下级数据基本上都已经上报</a:t>
            </a:r>
            <a:br>
              <a:rPr lang="en-US" altLang="zh-CN" sz="2000" dirty="0"/>
            </a:br>
            <a:br>
              <a:rPr lang="en-US" altLang="zh-CN" sz="2000" dirty="0"/>
            </a:br>
            <a:r>
              <a:rPr lang="en-US" altLang="zh-CN" sz="2000" dirty="0"/>
              <a:t>3.</a:t>
            </a:r>
            <a:r>
              <a:rPr lang="zh-CN" altLang="en-US" sz="2000" dirty="0"/>
              <a:t>文件夹的颜色：</a:t>
            </a:r>
            <a:r>
              <a:rPr lang="zh-CN" altLang="en-US" sz="20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黄色</a:t>
            </a:r>
            <a:r>
              <a:rPr lang="zh-CN" altLang="en-US" sz="2000" dirty="0"/>
              <a:t>（不需要核查）、</a:t>
            </a:r>
            <a:r>
              <a:rPr lang="zh-CN" altLang="en-US" sz="20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红色</a:t>
            </a:r>
            <a:r>
              <a:rPr lang="zh-CN" altLang="en-US" sz="2000" dirty="0"/>
              <a:t>（核查不通过）、</a:t>
            </a:r>
            <a:r>
              <a:rPr lang="zh-CN" altLang="en-US" sz="20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绿色</a:t>
            </a:r>
            <a:r>
              <a:rPr lang="zh-CN" altLang="en-US" sz="2000" dirty="0"/>
              <a:t>（核查通过）</a:t>
            </a:r>
            <a:br>
              <a:rPr lang="en-US" altLang="zh-CN" sz="2000" dirty="0"/>
            </a:br>
            <a:br>
              <a:rPr lang="en-US" altLang="zh-CN" sz="2000" dirty="0"/>
            </a:br>
            <a:r>
              <a:rPr lang="en-US" altLang="zh-CN" sz="2000" dirty="0"/>
              <a:t>4.</a:t>
            </a:r>
            <a:r>
              <a:rPr lang="zh-CN" altLang="en-US" sz="2000" dirty="0"/>
              <a:t>操作：点击汇总核查，查看总计行有</a:t>
            </a:r>
            <a:r>
              <a:rPr lang="zh-CN" altLang="en-US" sz="2000" dirty="0">
                <a:solidFill>
                  <a:srgbClr val="3366FF"/>
                </a:solidFill>
              </a:rPr>
              <a:t>蓝色下划线的高亮指标</a:t>
            </a:r>
            <a:r>
              <a:rPr lang="zh-CN" altLang="en-US" sz="2000" dirty="0"/>
              <a:t>，点击填入理由。所有超警戒线指标都需要说明，全部通过后夹子</a:t>
            </a:r>
            <a:r>
              <a:rPr lang="zh-CN" altLang="en-US" sz="2000" dirty="0">
                <a:solidFill>
                  <a:srgbClr val="3366FF"/>
                </a:solidFill>
              </a:rPr>
              <a:t>由红变绿，才能提交上报</a:t>
            </a:r>
            <a:r>
              <a:rPr lang="zh-CN" altLang="en-US" sz="2000" dirty="0"/>
              <a:t>。</a:t>
            </a:r>
            <a:br>
              <a:rPr lang="zh-CN" altLang="en-US" sz="2000" dirty="0"/>
            </a:br>
            <a:br>
              <a:rPr lang="zh-CN" altLang="en-US" sz="2000" dirty="0"/>
            </a:br>
            <a:r>
              <a:rPr lang="en-US" altLang="zh-CN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5.</a:t>
            </a:r>
            <a:r>
              <a:rPr lang="zh-CN" altLang="en-US" sz="2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省直机关各单位工会都需要做汇总核查</a:t>
            </a:r>
            <a:r>
              <a:rPr lang="zh-CN" altLang="en-US" sz="20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！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最后一步 点击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上报</a:t>
            </a:r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4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内容占位符 3" descr="1111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28650" y="1690370"/>
            <a:ext cx="7886700" cy="43878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41301"/>
            <a:ext cx="7886700" cy="1325563"/>
          </a:xfrm>
        </p:spPr>
        <p:txBody>
          <a:bodyPr/>
          <a:p>
            <a:r>
              <a:rPr lang="en-US" altLang="zh-CN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</a:t>
            </a:r>
            <a:r>
              <a:rPr lang="zh-CN" altLang="en-US" sz="4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补充提示</a:t>
            </a:r>
            <a:endParaRPr lang="zh-CN" altLang="en-US" sz="4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275715"/>
            <a:ext cx="7886700" cy="4901565"/>
          </a:xfrm>
        </p:spPr>
        <p:txBody>
          <a:bodyPr>
            <a:normAutofit lnSpcReduction="20000"/>
          </a:bodyPr>
          <a:p>
            <a:r>
              <a:rPr lang="zh-CN" altLang="en-US" sz="2000"/>
              <a:t>如果本年度本单位有新成立的工会，需要上报新报表，点击</a:t>
            </a:r>
            <a:r>
              <a:rPr lang="en-US" altLang="zh-CN" sz="2000"/>
              <a:t>“</a:t>
            </a:r>
            <a:r>
              <a:rPr lang="zh-CN" altLang="en-US" sz="2000"/>
              <a:t>新增</a:t>
            </a:r>
            <a:r>
              <a:rPr lang="en-US" altLang="zh-CN" sz="2000"/>
              <a:t>”</a:t>
            </a:r>
            <a:r>
              <a:rPr lang="zh-CN" altLang="en-US" sz="2000"/>
              <a:t>按钮 ，系统自动生成报表，重复以上步骤进行上报就可以。</a:t>
            </a:r>
            <a:endParaRPr lang="zh-CN" altLang="en-US" sz="2000"/>
          </a:p>
          <a:p>
            <a:r>
              <a:rPr lang="zh-CN" altLang="en-US" sz="2000"/>
              <a:t> </a:t>
            </a:r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endParaRPr lang="zh-CN" altLang="en-US" sz="2000"/>
          </a:p>
          <a:p>
            <a:r>
              <a:rPr lang="zh-CN" altLang="en-US" sz="2000"/>
              <a:t>所有基层单位的报表逐一录入完成，不可遗漏本单位任何一个有工会的组织，否则无法上报。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5" name="图片 4" descr="2222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2965" y="1896745"/>
            <a:ext cx="7652385" cy="33045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47725" y="1607185"/>
            <a:ext cx="7613650" cy="4033520"/>
          </a:xfrm>
        </p:spPr>
        <p:txBody>
          <a:bodyPr>
            <a:noAutofit/>
          </a:bodyPr>
          <a:lstStyle/>
          <a:p>
            <a:pPr marL="228600" indent="-228600" algn="l" fontAlgn="auto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zh-CN" altLang="en-US" sz="2800" dirty="0" smtClean="0">
                <a:solidFill>
                  <a:srgbClr val="3366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省直机关各单位工会</a:t>
            </a:r>
            <a:r>
              <a:rPr lang="zh-CN" altLang="en-US" sz="2800" dirty="0" smtClean="0">
                <a:solidFill>
                  <a:srgbClr val="3366FF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填报主要工作流程</a:t>
            </a:r>
            <a:r>
              <a:rPr lang="zh-CN" altLang="en-US" sz="28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/>
              <a:t>  </a:t>
            </a:r>
            <a:br>
              <a:rPr lang="en-US" altLang="zh-CN" sz="2800" dirty="0"/>
            </a:br>
            <a:r>
              <a:rPr lang="en-US" altLang="zh-CN" sz="2800" dirty="0"/>
              <a:t>   </a:t>
            </a:r>
            <a:br>
              <a:rPr lang="en-US" altLang="zh-CN" sz="2800" dirty="0"/>
            </a:b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 1、</a:t>
            </a:r>
            <a:r>
              <a:rPr lang="zh-CN" altLang="en-US" sz="2000" b="1" dirty="0" smtClean="0">
                <a:latin typeface="+mn-lt"/>
                <a:ea typeface="+mn-ea"/>
                <a:cs typeface="+mn-cs"/>
                <a:sym typeface="+mn-ea"/>
              </a:rPr>
              <a:t>登录系统（手机号、验证码登陆）。</a:t>
            </a:r>
            <a:br>
              <a:rPr lang="zh-CN" altLang="en-US" sz="2000" b="1" dirty="0" smtClean="0">
                <a:latin typeface="+mn-lt"/>
                <a:ea typeface="+mn-ea"/>
                <a:cs typeface="+mn-cs"/>
                <a:sym typeface="+mn-ea"/>
              </a:rPr>
            </a:b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 2、进入报表管理，点击2021年度工会调查表</a:t>
            </a:r>
            <a:br>
              <a:rPr lang="zh-CN" altLang="en-US" sz="2000" b="1" dirty="0" smtClean="0">
                <a:latin typeface="+mn-lt"/>
                <a:ea typeface="+mn-ea"/>
                <a:cs typeface="+mn-cs"/>
              </a:rPr>
            </a:b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 3、注意只录入2021年度基层工会调查表</a:t>
            </a:r>
            <a:br>
              <a:rPr lang="zh-CN" altLang="en-US" sz="2000" b="1" dirty="0" smtClean="0">
                <a:latin typeface="+mn-lt"/>
                <a:ea typeface="+mn-ea"/>
                <a:cs typeface="+mn-cs"/>
              </a:rPr>
            </a:b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 4、进入报表，点击修改，保存，做逻辑检查，合理性检查，无误后做汇总核查，</a:t>
            </a:r>
            <a:r>
              <a:rPr lang="zh-CN" altLang="en-US" sz="2000" b="1" dirty="0" smtClean="0">
                <a:latin typeface="+mn-lt"/>
                <a:ea typeface="+mn-ea"/>
                <a:cs typeface="+mn-cs"/>
                <a:sym typeface="+mn-ea"/>
              </a:rPr>
              <a:t>核实并填写理由通过</a:t>
            </a: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，最后点击上报。（如果本系统今年有新单位成立工会，请新增一个表，录入信息，步骤同前）</a:t>
            </a:r>
            <a:br>
              <a:rPr lang="zh-CN" altLang="en-US" sz="2000" b="1" dirty="0" smtClean="0">
                <a:latin typeface="+mn-lt"/>
                <a:ea typeface="+mn-ea"/>
                <a:cs typeface="+mn-cs"/>
              </a:rPr>
            </a:br>
            <a:r>
              <a:rPr lang="zh-CN" altLang="en-US" sz="2000" b="1" dirty="0" smtClean="0">
                <a:latin typeface="+mn-lt"/>
                <a:ea typeface="+mn-ea"/>
                <a:cs typeface="+mn-cs"/>
              </a:rPr>
              <a:t> 5、</a:t>
            </a:r>
            <a:r>
              <a:rPr lang="zh-CN" altLang="en-US" sz="2000" b="1" dirty="0" smtClean="0">
                <a:latin typeface="+mn-lt"/>
                <a:ea typeface="+mn-ea"/>
                <a:cs typeface="+mn-cs"/>
                <a:sym typeface="+mn-ea"/>
              </a:rPr>
              <a:t>线上上报数据。</a:t>
            </a:r>
            <a:endParaRPr lang="zh-CN" altLang="en-US" sz="2000" b="1" dirty="0" smtClean="0"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554355" y="443865"/>
            <a:ext cx="8220075" cy="570230"/>
          </a:xfrm>
        </p:spPr>
        <p:txBody>
          <a:bodyPr>
            <a:noAutofit/>
          </a:bodyPr>
          <a:lstStyle/>
          <a:p>
            <a:pPr algn="l"/>
            <a:r>
              <a:rPr lang="zh-CN" altLang="en-US" sz="32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登陆网址：</a:t>
            </a:r>
            <a:r>
              <a:rPr lang="en-US" altLang="zh-CN" sz="3200" dirty="0">
                <a:sym typeface="+mn-ea"/>
              </a:rPr>
              <a:t> </a:t>
            </a:r>
            <a:r>
              <a:rPr lang="en-US" sz="3200" dirty="0">
                <a:sym typeface="+mn-ea"/>
              </a:rPr>
              <a:t>https://ghtjnb.acftu.org/</a:t>
            </a:r>
            <a:endParaRPr lang="zh-CN" altLang="en-US" sz="32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8010" y="1108710"/>
            <a:ext cx="7968615" cy="500507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743325" y="3519170"/>
            <a:ext cx="2057400" cy="1814830"/>
          </a:xfrm>
          <a:prstGeom prst="rect">
            <a:avLst/>
          </a:prstGeom>
          <a:solidFill>
            <a:srgbClr val="FFC000">
              <a:alpha val="63000"/>
            </a:srgbClr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非试点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地区入口（省直机关点击这个）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348095" y="2654300"/>
            <a:ext cx="999490" cy="319405"/>
          </a:xfrm>
          <a:prstGeom prst="ellipse">
            <a:avLst/>
          </a:prstGeom>
          <a:noFill/>
          <a:ln w="793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5800725" y="2863850"/>
            <a:ext cx="596900" cy="65532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6496" y="396892"/>
            <a:ext cx="7491222" cy="1403798"/>
          </a:xfrm>
        </p:spPr>
        <p:txBody>
          <a:bodyPr>
            <a:noAutofit/>
          </a:bodyPr>
          <a:lstStyle/>
          <a:p>
            <a:pPr algn="l"/>
            <a:r>
              <a:rPr lang="en-US" altLang="zh-CN" sz="28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目前已</a:t>
            </a:r>
            <a:r>
              <a:rPr lang="zh-CN" altLang="en-US" sz="2800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开放</a:t>
            </a:r>
            <a:r>
              <a:rPr lang="zh-CN" altLang="en-US" sz="2700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sz="2800" dirty="0" smtClean="0"/>
              <a:t>正式</a:t>
            </a:r>
            <a:r>
              <a:rPr lang="zh-CN" sz="2800" dirty="0"/>
              <a:t>系统</a:t>
            </a:r>
            <a:br>
              <a:rPr lang="zh-CN" sz="2700" dirty="0"/>
            </a:br>
            <a:endParaRPr lang="zh-CN" sz="2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图片 2" descr="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115" y="1915795"/>
            <a:ext cx="7248525" cy="41427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06755" y="340360"/>
            <a:ext cx="7919085" cy="4878705"/>
          </a:xfrm>
        </p:spPr>
        <p:txBody>
          <a:bodyPr>
            <a:noAutofit/>
          </a:bodyPr>
          <a:lstStyle/>
          <a:p>
            <a:pPr algn="l" fontAlgn="auto">
              <a:lnSpc>
                <a:spcPct val="150000"/>
              </a:lnSpc>
            </a:pPr>
            <a:br>
              <a:rPr lang="zh-CN" altLang="en-US" sz="27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en-US" sz="27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7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第一次登陆</a:t>
            </a:r>
            <a:r>
              <a:rPr lang="zh-CN" altLang="en-US" sz="2700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：修改密码</a:t>
            </a:r>
            <a:br>
              <a:rPr lang="zh-CN" altLang="en-US" sz="2700" dirty="0" smtClean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700" dirty="0"/>
              <a:t>   </a:t>
            </a:r>
            <a:r>
              <a:rPr lang="en-US" altLang="zh-CN" sz="2400" dirty="0"/>
              <a:t>1.</a:t>
            </a:r>
            <a:r>
              <a:rPr lang="zh-CN" altLang="en-US" sz="2400" dirty="0"/>
              <a:t>确认上级工会已经把手机号</a:t>
            </a:r>
            <a:r>
              <a:rPr lang="zh-CN" altLang="en-US" sz="24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录入系统且被授权</a:t>
            </a:r>
            <a:br>
              <a:rPr lang="en-US" altLang="zh-CN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en-US" altLang="zh-CN" sz="2400" dirty="0"/>
              <a:t>    2.</a:t>
            </a:r>
            <a:r>
              <a:rPr lang="zh-CN" altLang="en-US" sz="2400" dirty="0"/>
              <a:t>点击“登陆”后</a:t>
            </a:r>
            <a:r>
              <a:rPr lang="zh-CN" altLang="en-US" sz="2400" dirty="0" smtClean="0"/>
              <a:t>，提示</a:t>
            </a:r>
            <a:r>
              <a:rPr sz="2400" dirty="0"/>
              <a:t>修改密码 </a:t>
            </a:r>
            <a:r>
              <a:rPr lang="zh-CN" sz="2400" dirty="0"/>
              <a:t>，</a:t>
            </a:r>
            <a:r>
              <a:rPr sz="2400" dirty="0"/>
              <a:t>原始密码是</a:t>
            </a:r>
            <a:r>
              <a:rPr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admin111111</a:t>
            </a:r>
            <a:r>
              <a:rPr sz="2400" dirty="0"/>
              <a:t>，为了便于管理，建议统一修改密码</a:t>
            </a:r>
            <a:r>
              <a:rPr lang="zh-CN" sz="2400" dirty="0"/>
              <a:t>为</a:t>
            </a:r>
            <a:r>
              <a:rPr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admin000000</a:t>
            </a:r>
            <a:r>
              <a:rPr lang="zh-CN" altLang="en-US" sz="2400" dirty="0"/>
              <a:t>。</a:t>
            </a:r>
            <a:r>
              <a:rPr lang="en-US" altLang="zh-CN" sz="2400" dirty="0"/>
              <a:t> </a:t>
            </a:r>
            <a:br>
              <a:rPr lang="en-US" altLang="zh-CN" sz="2700" dirty="0"/>
            </a:br>
            <a:r>
              <a:rPr lang="en-US" altLang="zh-CN" sz="2700" dirty="0"/>
              <a:t>                        </a:t>
            </a:r>
            <a:r>
              <a:rPr lang="zh-CN" altLang="en-US" sz="27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下次登陆：直接输入</a:t>
            </a:r>
            <a:br>
              <a:rPr lang="en-US" altLang="zh-CN" sz="2700" dirty="0"/>
            </a:br>
            <a:r>
              <a:rPr lang="en-US" altLang="zh-CN" sz="2700" dirty="0"/>
              <a:t>   </a:t>
            </a:r>
            <a:r>
              <a:rPr lang="en-US" altLang="zh-CN" sz="2400" dirty="0"/>
              <a:t> </a:t>
            </a:r>
            <a:r>
              <a:rPr lang="zh-CN" altLang="en-US" sz="2400" dirty="0"/>
              <a:t>方法</a:t>
            </a:r>
            <a:r>
              <a:rPr lang="en-US" altLang="zh-CN" sz="2400" dirty="0"/>
              <a:t>1</a:t>
            </a:r>
            <a:r>
              <a:rPr lang="zh-CN" altLang="en-US" sz="2400" dirty="0"/>
              <a:t>：手机号</a:t>
            </a:r>
            <a:r>
              <a:rPr lang="en-US" altLang="zh-CN" sz="2400" dirty="0"/>
              <a:t>+</a:t>
            </a:r>
            <a:r>
              <a:rPr lang="zh-CN" altLang="en-US" sz="2400" dirty="0"/>
              <a:t>密码</a:t>
            </a:r>
            <a:br>
              <a:rPr lang="en-US" altLang="zh-CN" sz="2400" dirty="0"/>
            </a:br>
            <a:r>
              <a:rPr lang="en-US" altLang="zh-CN" sz="2400" dirty="0"/>
              <a:t>    </a:t>
            </a:r>
            <a:r>
              <a:rPr lang="zh-CN" altLang="en-US" sz="2400" dirty="0"/>
              <a:t>方法</a:t>
            </a:r>
            <a:r>
              <a:rPr lang="en-US" altLang="zh-CN" sz="2400" dirty="0"/>
              <a:t>2</a:t>
            </a:r>
            <a:r>
              <a:rPr lang="zh-CN" altLang="en-US" sz="2400" dirty="0"/>
              <a:t> ：手机号</a:t>
            </a:r>
            <a:r>
              <a:rPr lang="en-US" altLang="zh-CN" sz="2400" dirty="0"/>
              <a:t>+</a:t>
            </a:r>
            <a:r>
              <a:rPr lang="zh-CN" altLang="en-US" sz="2400" dirty="0"/>
              <a:t>验证码</a:t>
            </a:r>
            <a:endParaRPr lang="zh-CN" altLang="en-US" sz="27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85800" y="588645"/>
            <a:ext cx="7772400" cy="735330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p>
            <a:r>
              <a:rPr lang="zh-CN" altLang="en-US" sz="27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登陆后界面</a:t>
            </a:r>
            <a:endParaRPr lang="zh-CN" altLang="en-US" sz="27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5" name="图片 4" descr="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1665" y="1541780"/>
            <a:ext cx="7901305" cy="42259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685165"/>
            <a:ext cx="7886700" cy="636270"/>
          </a:xfrm>
        </p:spPr>
        <p:txBody>
          <a:bodyPr>
            <a:normAutofit/>
          </a:bodyPr>
          <a:p>
            <a: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进入</a:t>
            </a:r>
            <a:r>
              <a:rPr lang="en-US" altLang="zh-CN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报表管理</a:t>
            </a:r>
            <a:r>
              <a:rPr lang="en-US" altLang="zh-CN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点击“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进入</a:t>
            </a:r>
            <a: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”，打开2021年度基层工会调查表</a:t>
            </a:r>
            <a:endParaRPr lang="zh-CN" altLang="en-US" sz="2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406525"/>
            <a:ext cx="7886700" cy="4926330"/>
          </a:xfrm>
        </p:spPr>
        <p:txBody>
          <a:bodyPr/>
          <a:p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2693670" y="1003300"/>
            <a:ext cx="4768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2780" y="1406525"/>
            <a:ext cx="7738745" cy="2806700"/>
          </a:xfrm>
          <a:prstGeom prst="rect">
            <a:avLst/>
          </a:prstGeom>
        </p:spPr>
      </p:pic>
      <p:pic>
        <p:nvPicPr>
          <p:cNvPr id="6" name="图片 5" descr="2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415" y="4416425"/>
            <a:ext cx="7738110" cy="19164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b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0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打开“2021年度基层工会调查表”，逐一点击报表操作“修改”按钮，进入编辑报表阶段</a:t>
            </a:r>
            <a:endParaRPr lang="zh-CN" altLang="en-US" sz="20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79120" y="1911985"/>
            <a:ext cx="8346440" cy="32473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432435"/>
            <a:ext cx="7477125" cy="654050"/>
          </a:xfrm>
        </p:spPr>
        <p:txBody>
          <a:bodyPr>
            <a:normAutofit/>
          </a:bodyPr>
          <a:p>
            <a:pPr algn="l"/>
            <a:r>
              <a:rPr lang="zh-CN" altLang="en-US" sz="28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编辑报表    填写封面    保存并修改下一条。</a:t>
            </a:r>
            <a:endParaRPr lang="zh-CN" altLang="en-US" sz="28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4352290" y="759460"/>
            <a:ext cx="4394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2280285" y="759460"/>
            <a:ext cx="4394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6" name="图片 5" descr="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8650" y="1825625"/>
            <a:ext cx="7886065" cy="437261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1024</Words>
  <Application>WPS 演示</Application>
  <PresentationFormat>全屏显示(4:3)</PresentationFormat>
  <Paragraphs>47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黑体</vt:lpstr>
      <vt:lpstr>楷体_GB2312</vt:lpstr>
      <vt:lpstr>华文行楷</vt:lpstr>
      <vt:lpstr>楷体</vt:lpstr>
      <vt:lpstr>Calibri Light</vt:lpstr>
      <vt:lpstr>Calibri</vt:lpstr>
      <vt:lpstr>等线</vt:lpstr>
      <vt:lpstr>微软雅黑</vt:lpstr>
      <vt:lpstr>Arial Unicode MS</vt:lpstr>
      <vt:lpstr>等线 Light</vt:lpstr>
      <vt:lpstr>Office 主题​​</vt:lpstr>
      <vt:lpstr>   登陆方式：         手机号码+验证码（手机号+密码）的方式免费登录。           登录网址：          https://ghtjnb.acftu.org/</vt:lpstr>
      <vt:lpstr>省直机关各单位工会填报主要工作流程：        1、登录系统（手机号、验证码登陆）。  2、进入报表管理，点击2021年度工会调查表  3、注意只录入2021年度基层工会调查表  4、进入报表，点击修改，保存，做逻辑检查，合理性检查，无误后做汇总核查，核实并填写理由通过，最后点击上报。（如果本系统今年有新单位成立工会，请新增一个表，录入信息，步骤同前）  5、线上上报数据。</vt:lpstr>
      <vt:lpstr>登陆网址： https://ghtjnb.acftu.org/</vt:lpstr>
      <vt:lpstr> 目前已开放：正式系统 </vt:lpstr>
      <vt:lpstr>           第一次登陆：修改密码    1.确认上级工会已经把手机号录入系统且被授权     2.点击“登陆”后，提示修改密码 ，原始密码是admin111111，为了便于管理，建议统一修改密码为admin000000。                          下次登陆：直接输入     方法1：手机号+密码     方法2 ：手机号+验证码</vt:lpstr>
      <vt:lpstr>登陆后界面</vt:lpstr>
      <vt:lpstr>进入“报表管理”    点击“进入”，打开2021年度基层工会调查表</vt:lpstr>
      <vt:lpstr> 打开“2021年度基层工会调查表”，逐一点击报表操作“修改”按钮，进入编辑报表阶段</vt:lpstr>
      <vt:lpstr>编辑报表    填写封面    保存并修改下一条。</vt:lpstr>
      <vt:lpstr>统一社会信用代码“代用码”说明</vt:lpstr>
      <vt:lpstr>报表填写完毕后，先后进行 “逻辑检查”、“合理性检查”、“汇总核查”</vt:lpstr>
      <vt:lpstr>  为什么要汇总核查：    1.汇总核查是什么：今年指标和去年的变化百分比，如果超出全总设置的警戒线，需要逐一填写说明  2.汇总核查的前提：下级数据基本上都已经上报  3.文件夹的颜色：黄色（不需要核查）、红色（核查不通过）、绿色（核查通过）  4.操作：点击汇总核查，查看总计行有蓝色下划线的高亮指标，点击填入理由。所有超警戒线指标都需要说明，全部通过后夹子由红变绿，才能提交上报。  5.省直机关各单位工会都需要做汇总核查！</vt:lpstr>
      <vt:lpstr>最后一步 点击“上报”  </vt:lpstr>
      <vt:lpstr>            补充提示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区县工会：     1.验证自己的手机号     2.新建/调整下级乡镇/产业文件夹     3.确定每个文件夹是否有人管理        （修改上报节点、增加用户）     4.把工会移到所属的乡镇/产业文件夹     5.分情况把自己直接管理的数据进行设置         第一种：破产注销         第二种：可以联系到直接上网填报的工会         第三种：代填代报         第四种：新增工会</dc:title>
  <dc:creator>zhanglonglong</dc:creator>
  <cp:lastModifiedBy>Administrator</cp:lastModifiedBy>
  <cp:revision>104</cp:revision>
  <dcterms:created xsi:type="dcterms:W3CDTF">2019-09-19T03:37:00Z</dcterms:created>
  <dcterms:modified xsi:type="dcterms:W3CDTF">2021-10-28T05:54:37Z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2052-10.8.2.6666</vt:lpwstr>
  </property>
</Properties>
</file>